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5" r:id="rId3"/>
    <p:sldId id="313" r:id="rId4"/>
    <p:sldId id="314" r:id="rId5"/>
    <p:sldId id="315" r:id="rId6"/>
    <p:sldId id="316" r:id="rId7"/>
    <p:sldId id="317" r:id="rId8"/>
    <p:sldId id="319" r:id="rId9"/>
    <p:sldId id="330" r:id="rId10"/>
    <p:sldId id="320" r:id="rId11"/>
    <p:sldId id="321" r:id="rId12"/>
    <p:sldId id="322" r:id="rId13"/>
    <p:sldId id="327" r:id="rId14"/>
    <p:sldId id="328" r:id="rId15"/>
    <p:sldId id="329" r:id="rId16"/>
    <p:sldId id="331" r:id="rId17"/>
    <p:sldId id="332" r:id="rId18"/>
    <p:sldId id="333" r:id="rId19"/>
    <p:sldId id="334" r:id="rId20"/>
    <p:sldId id="33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>
      <p:cViewPr>
        <p:scale>
          <a:sx n="77" d="100"/>
          <a:sy n="77" d="100"/>
        </p:scale>
        <p:origin x="-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1B5A0-636E-4F31-9040-2F334AAAC6C1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29057-EEB1-4ABB-8178-5CAB09164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9057-EEB1-4ABB-8178-5CAB091646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9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29057-EEB1-4ABB-8178-5CAB091646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7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docs.xbim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Point Cloud Processing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Ali </a:t>
            </a:r>
            <a:r>
              <a:rPr lang="en-GB" dirty="0" err="1" smtClean="0"/>
              <a:t>Hosseininaveh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4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96" y="990600"/>
            <a:ext cx="1670156" cy="145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Advanced Point Cloud Processing (ITC)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r>
              <a:rPr lang="en-GB" dirty="0" smtClean="0"/>
              <a:t>Segmentation and Classification</a:t>
            </a:r>
          </a:p>
          <a:p>
            <a:pPr lvl="1"/>
            <a:r>
              <a:rPr lang="en-GB" dirty="0" smtClean="0"/>
              <a:t>3D Building Modelling </a:t>
            </a:r>
          </a:p>
          <a:p>
            <a:pPr lvl="1"/>
            <a:r>
              <a:rPr lang="en-GB" dirty="0" err="1" smtClean="0"/>
              <a:t>Curbstones</a:t>
            </a:r>
            <a:endParaRPr lang="en-GB" dirty="0" smtClean="0"/>
          </a:p>
          <a:p>
            <a:pPr lvl="1"/>
            <a:r>
              <a:rPr lang="en-GB" dirty="0" smtClean="0"/>
              <a:t>Road Marking</a:t>
            </a:r>
          </a:p>
          <a:p>
            <a:pPr lvl="1"/>
            <a:r>
              <a:rPr lang="en-GB" dirty="0" smtClean="0"/>
              <a:t>Poles of traffic signs and lights</a:t>
            </a:r>
          </a:p>
          <a:p>
            <a:pPr lvl="1"/>
            <a:r>
              <a:rPr lang="en-GB" dirty="0" smtClean="0"/>
              <a:t>Building Façade extraction, Modelling and Texturing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12171"/>
            <a:ext cx="3133725" cy="16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4533"/>
            <a:ext cx="2913502" cy="15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47" y="5265556"/>
            <a:ext cx="2247605" cy="15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9" y="2300325"/>
            <a:ext cx="4348163" cy="143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81" y="3770360"/>
            <a:ext cx="2395538" cy="144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</a:t>
            </a:r>
            <a:r>
              <a:rPr lang="en-GB" dirty="0" smtClean="0"/>
              <a:t>Processing (ITC)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of Point clouds </a:t>
            </a:r>
          </a:p>
          <a:p>
            <a:pPr lvl="1"/>
            <a:r>
              <a:rPr lang="en-GB" dirty="0" smtClean="0"/>
              <a:t>Point based vs. segment based classification</a:t>
            </a:r>
          </a:p>
          <a:p>
            <a:pPr lvl="1"/>
            <a:r>
              <a:rPr lang="en-GB" dirty="0" smtClean="0"/>
              <a:t>Useful attributes to discriminate between buildings and vegetation</a:t>
            </a:r>
          </a:p>
          <a:p>
            <a:pPr lvl="2"/>
            <a:r>
              <a:rPr lang="en-GB" dirty="0" smtClean="0"/>
              <a:t>Height above the ground</a:t>
            </a:r>
          </a:p>
          <a:p>
            <a:pPr lvl="2"/>
            <a:r>
              <a:rPr lang="en-GB" dirty="0" smtClean="0"/>
              <a:t>Segment size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9433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44636"/>
            <a:ext cx="2046334" cy="142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</a:t>
            </a:r>
            <a:r>
              <a:rPr lang="en-GB" dirty="0" smtClean="0"/>
              <a:t>Processing (ITC)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3D Building Modelling</a:t>
            </a:r>
          </a:p>
          <a:p>
            <a:pPr lvl="1"/>
            <a:r>
              <a:rPr lang="en-GB" dirty="0" smtClean="0"/>
              <a:t>Graph matching for building reconstruction</a:t>
            </a:r>
          </a:p>
          <a:p>
            <a:pPr lvl="2"/>
            <a:r>
              <a:rPr lang="en-GB" dirty="0" smtClean="0"/>
              <a:t>Point cloud segmentation</a:t>
            </a:r>
          </a:p>
          <a:p>
            <a:pPr lvl="2"/>
            <a:r>
              <a:rPr lang="en-GB" dirty="0" smtClean="0"/>
              <a:t>Selecting of roof segments</a:t>
            </a:r>
          </a:p>
          <a:p>
            <a:pPr lvl="2"/>
            <a:r>
              <a:rPr lang="en-GB" dirty="0" smtClean="0"/>
              <a:t>Analysing of intersected lines and edge detection on the top of buildings</a:t>
            </a:r>
          </a:p>
          <a:p>
            <a:pPr lvl="2"/>
            <a:r>
              <a:rPr lang="en-GB" dirty="0" smtClean="0"/>
              <a:t>Roof Topology graph</a:t>
            </a:r>
          </a:p>
          <a:p>
            <a:pPr lvl="1"/>
            <a:r>
              <a:rPr lang="en-GB" dirty="0" smtClean="0"/>
              <a:t>Automatically aligning aerial and terrestrial point cloud for 3D Building Reconstruction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52" y="1200665"/>
            <a:ext cx="208570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0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74" y="3155091"/>
            <a:ext cx="1727126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</a:t>
            </a:r>
            <a:r>
              <a:rPr lang="en-GB" dirty="0" smtClean="0"/>
              <a:t>Processing (UCL)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/>
              <a:t>Interior building reconstruction from point </a:t>
            </a:r>
            <a:r>
              <a:rPr lang="en-GB" dirty="0" smtClean="0"/>
              <a:t>clouds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Data acquisition techniques (Indoor Mobile Mapping Systems (</a:t>
            </a:r>
            <a:r>
              <a:rPr lang="en-GB" dirty="0" err="1"/>
              <a:t>Viametris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-MMS </a:t>
            </a:r>
            <a:r>
              <a:rPr lang="en-GB" dirty="0" smtClean="0"/>
              <a:t> or Zeb1, Terrestrial Laser scanner and Total Station)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02910"/>
            <a:ext cx="2310003" cy="145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15990"/>
            <a:ext cx="2317612" cy="139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97507"/>
            <a:ext cx="204663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72" y="3505199"/>
            <a:ext cx="2071212" cy="17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55091"/>
            <a:ext cx="1600200" cy="216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7770" y="3155090"/>
            <a:ext cx="1282969" cy="21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8" y="5243692"/>
            <a:ext cx="2781300" cy="15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5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983"/>
            <a:ext cx="2091665" cy="180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</a:t>
            </a:r>
            <a:r>
              <a:rPr lang="en-GB" dirty="0" smtClean="0"/>
              <a:t>Processing (UCL)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48" y="3741500"/>
            <a:ext cx="5170986" cy="311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453"/>
            <a:ext cx="3447288" cy="434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96" y="1142999"/>
            <a:ext cx="5959004" cy="26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</a:t>
            </a:r>
            <a:r>
              <a:rPr lang="en-GB" dirty="0" smtClean="0"/>
              <a:t>Processing (UCL)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Software used for semi automatic interior 3D reconstruction from point cloud</a:t>
            </a:r>
          </a:p>
          <a:p>
            <a:pPr lvl="1"/>
            <a:r>
              <a:rPr lang="en-GB" dirty="0" smtClean="0"/>
              <a:t>Scan to BIM (</a:t>
            </a:r>
            <a:r>
              <a:rPr lang="en-GB" dirty="0" err="1"/>
              <a:t>IMAGINiT</a:t>
            </a:r>
            <a:r>
              <a:rPr lang="en-GB" dirty="0"/>
              <a:t> </a:t>
            </a:r>
            <a:r>
              <a:rPr lang="en-GB" dirty="0" smtClean="0"/>
              <a:t>Technologies) plugged in Revit software</a:t>
            </a:r>
          </a:p>
          <a:p>
            <a:pPr lvl="1"/>
            <a:r>
              <a:rPr lang="en-GB" dirty="0" smtClean="0"/>
              <a:t>Edgewise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0194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31432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Processing (UCL)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59079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Fully automatic 3D reconstruction algorithm ( Thomson, 2016) </a:t>
            </a:r>
          </a:p>
          <a:p>
            <a:r>
              <a:rPr lang="en-GB" dirty="0" smtClean="0"/>
              <a:t>Libraries used for developing the algorithm:</a:t>
            </a:r>
          </a:p>
          <a:p>
            <a:pPr lvl="1"/>
            <a:r>
              <a:rPr lang="en-GB" dirty="0" err="1"/>
              <a:t>eXtensible</a:t>
            </a:r>
            <a:r>
              <a:rPr lang="en-GB" dirty="0"/>
              <a:t> Building Information Modelling (</a:t>
            </a:r>
            <a:r>
              <a:rPr lang="en-GB" dirty="0" err="1"/>
              <a:t>xBIM</a:t>
            </a:r>
            <a:r>
              <a:rPr lang="en-GB" dirty="0"/>
              <a:t>) toolkit (</a:t>
            </a:r>
            <a:r>
              <a:rPr lang="en-GB" dirty="0">
                <a:hlinkClick r:id="rId2"/>
              </a:rPr>
              <a:t>http://docs.xbim.net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Point cloud Library (PCL) 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40175"/>
            <a:ext cx="4886886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Processing (UCL)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5016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flowchart of the wall and ceiling segmentation algorithm (Thomson)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50364"/>
            <a:ext cx="79819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Processing (UCL)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Flowchart of the IFC construction </a:t>
            </a:r>
            <a:r>
              <a:rPr lang="en-GB" dirty="0" smtClean="0"/>
              <a:t>process</a:t>
            </a:r>
            <a:r>
              <a:rPr lang="en-GB" dirty="0"/>
              <a:t> </a:t>
            </a:r>
            <a:r>
              <a:rPr lang="en-GB" dirty="0" smtClean="0"/>
              <a:t>(Thomson)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35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4232649"/>
            <a:ext cx="4479925" cy="265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Processing (UCL)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Some spatial reasoning rules for better reconstruction:</a:t>
            </a:r>
          </a:p>
          <a:p>
            <a:pPr lvl="1"/>
            <a:r>
              <a:rPr lang="en-GB" dirty="0" smtClean="0"/>
              <a:t>Reject </a:t>
            </a:r>
            <a:r>
              <a:rPr lang="en-GB" dirty="0"/>
              <a:t>small </a:t>
            </a:r>
            <a:r>
              <a:rPr lang="en-GB" dirty="0" smtClean="0"/>
              <a:t>walls </a:t>
            </a:r>
          </a:p>
          <a:p>
            <a:pPr lvl="1"/>
            <a:r>
              <a:rPr lang="en-GB" dirty="0" smtClean="0"/>
              <a:t>Extend </a:t>
            </a:r>
            <a:r>
              <a:rPr lang="en-GB" dirty="0"/>
              <a:t>large </a:t>
            </a:r>
            <a:r>
              <a:rPr lang="en-GB" dirty="0" smtClean="0"/>
              <a:t>walls</a:t>
            </a:r>
          </a:p>
          <a:p>
            <a:pPr lvl="1"/>
            <a:r>
              <a:rPr lang="en-GB" dirty="0" smtClean="0"/>
              <a:t>Merge </a:t>
            </a:r>
            <a:r>
              <a:rPr lang="en-GB" dirty="0"/>
              <a:t>close planes with similar </a:t>
            </a:r>
            <a:r>
              <a:rPr lang="en-GB" dirty="0" smtClean="0"/>
              <a:t>normal</a:t>
            </a:r>
          </a:p>
          <a:p>
            <a:pPr lvl="1"/>
            <a:r>
              <a:rPr lang="en-GB" dirty="0" smtClean="0"/>
              <a:t>Reject </a:t>
            </a:r>
            <a:r>
              <a:rPr lang="en-GB" dirty="0"/>
              <a:t>walls with low point density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8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Introduction </a:t>
            </a:r>
          </a:p>
          <a:p>
            <a:pPr lvl="1"/>
            <a:r>
              <a:rPr lang="en-GB" dirty="0" smtClean="0"/>
              <a:t>Typical and advance Point cloud Processing operations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PCL programming</a:t>
            </a:r>
          </a:p>
          <a:p>
            <a:pPr lvl="1"/>
            <a:r>
              <a:rPr lang="en-GB" dirty="0" smtClean="0"/>
              <a:t>How to install PCL and how to use the codes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Data Storage Formats 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Segmentation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Classification 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Filtering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Registration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Dynamic Registration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Surface Reconstruction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Visualization and Texturing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3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Advanced Point Cloud Processing (ISPRS)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Development of new methodologies, algorithms and applications for point cloud processing</a:t>
            </a:r>
          </a:p>
          <a:p>
            <a:r>
              <a:rPr lang="en-GB" dirty="0"/>
              <a:t>Information extraction from point clouds, including low-level feature extraction, segmentation and classification</a:t>
            </a:r>
          </a:p>
          <a:p>
            <a:r>
              <a:rPr lang="en-GB" dirty="0"/>
              <a:t>Point cloud registration and fusion</a:t>
            </a:r>
          </a:p>
          <a:p>
            <a:r>
              <a:rPr lang="en-GB" dirty="0"/>
              <a:t>Cloud Computing and high-performance computing for massive point cloud processing</a:t>
            </a:r>
          </a:p>
          <a:p>
            <a:r>
              <a:rPr lang="en-GB" dirty="0"/>
              <a:t>Geospatial Big Data processing for point clouds</a:t>
            </a:r>
          </a:p>
          <a:p>
            <a:r>
              <a:rPr lang="en-GB" dirty="0"/>
              <a:t>Point cloud rendering and streaming for massive point clouds</a:t>
            </a:r>
          </a:p>
          <a:p>
            <a:r>
              <a:rPr lang="en-GB" dirty="0"/>
              <a:t>Point cloud processing for building information modelling (BIM)</a:t>
            </a:r>
          </a:p>
          <a:p>
            <a:r>
              <a:rPr lang="en-GB" dirty="0"/>
              <a:t>Ubiquitous point cloud sensing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1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Typical Point Cloud Processing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Visualization</a:t>
            </a:r>
          </a:p>
          <a:p>
            <a:pPr lvl="1"/>
            <a:r>
              <a:rPr lang="en-GB" dirty="0"/>
              <a:t>Simple Point Display </a:t>
            </a:r>
          </a:p>
          <a:p>
            <a:pPr lvl="1"/>
            <a:r>
              <a:rPr lang="en-GB" dirty="0"/>
              <a:t>TIN/DEM Display </a:t>
            </a:r>
          </a:p>
          <a:p>
            <a:pPr lvl="1"/>
            <a:r>
              <a:rPr lang="en-GB" dirty="0"/>
              <a:t>Intensity Textured Point Cloud </a:t>
            </a:r>
          </a:p>
          <a:p>
            <a:pPr lvl="1"/>
            <a:r>
              <a:rPr lang="en-GB" dirty="0"/>
              <a:t>RGB Textured Point Clouds </a:t>
            </a:r>
          </a:p>
          <a:p>
            <a:pPr lvl="1"/>
            <a:r>
              <a:rPr lang="en-GB" dirty="0" err="1"/>
              <a:t>Color</a:t>
            </a:r>
            <a:r>
              <a:rPr lang="en-GB" dirty="0"/>
              <a:t> Coding </a:t>
            </a:r>
          </a:p>
          <a:p>
            <a:pPr lvl="1"/>
            <a:r>
              <a:rPr lang="en-GB" dirty="0"/>
              <a:t>Image Rendering</a:t>
            </a:r>
          </a:p>
          <a:p>
            <a:pPr lvl="1"/>
            <a:r>
              <a:rPr lang="en-GB" dirty="0"/>
              <a:t>Video Rendering </a:t>
            </a:r>
          </a:p>
          <a:p>
            <a:pPr lvl="1"/>
            <a:r>
              <a:rPr lang="en-GB" dirty="0"/>
              <a:t>Zoom/Rotate/Navigate </a:t>
            </a:r>
          </a:p>
          <a:p>
            <a:pPr lvl="1"/>
            <a:r>
              <a:rPr lang="en-GB" dirty="0" smtClean="0"/>
              <a:t>Cross Section and Profile </a:t>
            </a:r>
            <a:r>
              <a:rPr lang="en-GB" dirty="0"/>
              <a:t>Generation </a:t>
            </a:r>
          </a:p>
          <a:p>
            <a:pPr lvl="1"/>
            <a:r>
              <a:rPr lang="en-GB" dirty="0"/>
              <a:t>Measurements </a:t>
            </a:r>
            <a:endParaRPr lang="en-GB" dirty="0" smtClean="0"/>
          </a:p>
          <a:p>
            <a:pPr lvl="1"/>
            <a:r>
              <a:rPr lang="en-GB" dirty="0" smtClean="0"/>
              <a:t>Primitive Fitting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26" y="1524000"/>
            <a:ext cx="3778874" cy="17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1481138" cy="132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64" y="5117592"/>
            <a:ext cx="3122872" cy="16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9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Point Cloud Processing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Segmentation</a:t>
            </a:r>
          </a:p>
          <a:p>
            <a:pPr lvl="1"/>
            <a:r>
              <a:rPr lang="en-GB" dirty="0"/>
              <a:t>Segmentation refers to the operation that will segment or segregate points into </a:t>
            </a:r>
            <a:r>
              <a:rPr lang="en-GB" dirty="0" smtClean="0"/>
              <a:t>different groups </a:t>
            </a:r>
            <a:r>
              <a:rPr lang="en-GB" dirty="0"/>
              <a:t>based on characteristics </a:t>
            </a:r>
            <a:r>
              <a:rPr lang="en-GB" dirty="0">
                <a:solidFill>
                  <a:srgbClr val="FF0000"/>
                </a:solidFill>
              </a:rPr>
              <a:t>without knowledge of what they really are</a:t>
            </a:r>
            <a:r>
              <a:rPr lang="en-GB" dirty="0"/>
              <a:t>. </a:t>
            </a:r>
            <a:endParaRPr lang="en-GB" dirty="0" smtClean="0"/>
          </a:p>
          <a:p>
            <a:pPr lvl="1"/>
            <a:r>
              <a:rPr lang="en-GB" dirty="0" smtClean="0"/>
              <a:t>An example of </a:t>
            </a:r>
            <a:r>
              <a:rPr lang="en-GB" dirty="0"/>
              <a:t>segmentation could be the separation of points, based on intensity values, into </a:t>
            </a:r>
            <a:r>
              <a:rPr lang="en-GB" dirty="0" smtClean="0"/>
              <a:t>low intensity</a:t>
            </a:r>
            <a:r>
              <a:rPr lang="en-GB" dirty="0"/>
              <a:t>, medium intensity and high intensity. </a:t>
            </a:r>
            <a:r>
              <a:rPr lang="en-GB" dirty="0" smtClean="0"/>
              <a:t>Under this segmentation scheme points in each group will not necessarily share common spatial characteristics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880" y="838200"/>
            <a:ext cx="1823175" cy="13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Point Cloud Processing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Classification </a:t>
            </a:r>
          </a:p>
          <a:p>
            <a:pPr lvl="1"/>
            <a:r>
              <a:rPr lang="en-GB" dirty="0"/>
              <a:t>Classification implies the separation of points into different groups or classes </a:t>
            </a:r>
            <a:r>
              <a:rPr lang="en-GB" dirty="0" smtClean="0"/>
              <a:t>defined by </a:t>
            </a:r>
            <a:r>
              <a:rPr lang="en-GB" dirty="0"/>
              <a:t>an intrinsic or natural </a:t>
            </a:r>
            <a:r>
              <a:rPr lang="en-GB" dirty="0" smtClean="0"/>
              <a:t>characteristics. </a:t>
            </a:r>
          </a:p>
          <a:p>
            <a:pPr lvl="1"/>
            <a:r>
              <a:rPr lang="en-GB" dirty="0" smtClean="0"/>
              <a:t>An </a:t>
            </a:r>
            <a:r>
              <a:rPr lang="en-GB" dirty="0"/>
              <a:t>example of classification is the separation </a:t>
            </a:r>
            <a:r>
              <a:rPr lang="en-GB" dirty="0" smtClean="0"/>
              <a:t>of the </a:t>
            </a:r>
            <a:r>
              <a:rPr lang="en-GB" dirty="0"/>
              <a:t>points into vegetation, building or ground classes; each of these groups implies </a:t>
            </a:r>
            <a:r>
              <a:rPr lang="en-GB" dirty="0" smtClean="0"/>
              <a:t>the knowledge </a:t>
            </a:r>
            <a:r>
              <a:rPr lang="en-GB" dirty="0"/>
              <a:t>of its nature.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09" y="4876800"/>
            <a:ext cx="246588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Point Cloud Processing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Filtering</a:t>
            </a:r>
          </a:p>
          <a:p>
            <a:pPr lvl="1"/>
            <a:r>
              <a:rPr lang="en-GB" dirty="0" smtClean="0"/>
              <a:t>Filtering </a:t>
            </a:r>
            <a:r>
              <a:rPr lang="en-GB" dirty="0"/>
              <a:t>is the removal of a set of points from the clouds based on either a </a:t>
            </a:r>
            <a:r>
              <a:rPr lang="en-GB" dirty="0" smtClean="0"/>
              <a:t>segmentation or </a:t>
            </a:r>
            <a:r>
              <a:rPr lang="en-GB" dirty="0"/>
              <a:t>classification scheme. </a:t>
            </a:r>
            <a:endParaRPr lang="en-GB" dirty="0" smtClean="0"/>
          </a:p>
          <a:p>
            <a:pPr lvl="1"/>
            <a:r>
              <a:rPr lang="en-GB" dirty="0" smtClean="0"/>
              <a:t>An </a:t>
            </a:r>
            <a:r>
              <a:rPr lang="en-GB" dirty="0"/>
              <a:t>example of a segmentation scheme based filter could be </a:t>
            </a:r>
            <a:r>
              <a:rPr lang="en-GB" dirty="0" smtClean="0"/>
              <a:t>the removal </a:t>
            </a:r>
            <a:r>
              <a:rPr lang="en-GB" dirty="0"/>
              <a:t>of points that are below a certain height value, without considering its </a:t>
            </a:r>
            <a:r>
              <a:rPr lang="en-GB" dirty="0" smtClean="0"/>
              <a:t>nature (i.e</a:t>
            </a:r>
            <a:r>
              <a:rPr lang="en-GB" dirty="0"/>
              <a:t>. ground or low vegetation). </a:t>
            </a:r>
            <a:r>
              <a:rPr lang="en-GB" dirty="0" smtClean="0"/>
              <a:t>A </a:t>
            </a:r>
            <a:r>
              <a:rPr lang="en-GB" dirty="0"/>
              <a:t>classification filter could be one that </a:t>
            </a:r>
            <a:r>
              <a:rPr lang="en-GB" dirty="0" smtClean="0"/>
              <a:t>removes vegetation </a:t>
            </a:r>
            <a:r>
              <a:rPr lang="en-GB" dirty="0"/>
              <a:t>from an urban scene on which only brick and glass is wanted.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35" y="304800"/>
            <a:ext cx="13846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Point Cloud Processing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Transformation</a:t>
            </a:r>
          </a:p>
          <a:p>
            <a:pPr lvl="1"/>
            <a:r>
              <a:rPr lang="en-GB" dirty="0" smtClean="0"/>
              <a:t>Rotation and Transformation [</a:t>
            </a:r>
            <a:r>
              <a:rPr lang="en-GB" dirty="0" err="1" smtClean="0"/>
              <a:t>R:t</a:t>
            </a:r>
            <a:r>
              <a:rPr lang="en-GB" dirty="0" smtClean="0"/>
              <a:t>]</a:t>
            </a:r>
          </a:p>
          <a:p>
            <a:pPr lvl="1"/>
            <a:r>
              <a:rPr lang="en-GB" dirty="0" smtClean="0"/>
              <a:t>Cropping</a:t>
            </a:r>
          </a:p>
          <a:p>
            <a:pPr lvl="1"/>
            <a:r>
              <a:rPr lang="en-GB" dirty="0" smtClean="0"/>
              <a:t>Merging</a:t>
            </a:r>
          </a:p>
          <a:p>
            <a:pPr lvl="1"/>
            <a:r>
              <a:rPr lang="en-GB" dirty="0" smtClean="0"/>
              <a:t>Geo-Referencing</a:t>
            </a:r>
          </a:p>
          <a:p>
            <a:pPr lvl="2"/>
            <a:r>
              <a:rPr lang="en-GB" dirty="0"/>
              <a:t>A transformation in which a point cloud with coordinates in arbitrary sensor space </a:t>
            </a:r>
            <a:r>
              <a:rPr lang="en-GB" dirty="0" smtClean="0"/>
              <a:t>is converted </a:t>
            </a:r>
            <a:r>
              <a:rPr lang="en-GB" dirty="0"/>
              <a:t>into a geodetic coordinate frame is called geo‐referencing.</a:t>
            </a:r>
            <a:endParaRPr lang="en-GB" dirty="0" smtClean="0"/>
          </a:p>
          <a:p>
            <a:r>
              <a:rPr lang="en-GB" dirty="0" smtClean="0"/>
              <a:t>Gridding and sub-sampling</a:t>
            </a:r>
          </a:p>
          <a:p>
            <a:pPr lvl="1"/>
            <a:r>
              <a:rPr lang="en-GB" dirty="0"/>
              <a:t>The process </a:t>
            </a:r>
            <a:r>
              <a:rPr lang="en-GB" dirty="0" smtClean="0"/>
              <a:t>of converting </a:t>
            </a:r>
            <a:r>
              <a:rPr lang="en-GB" dirty="0"/>
              <a:t>the point cloud into a regularly spaced data set by means of interpolation </a:t>
            </a:r>
            <a:r>
              <a:rPr lang="en-GB" dirty="0" smtClean="0"/>
              <a:t>is called </a:t>
            </a:r>
            <a:r>
              <a:rPr lang="en-GB" dirty="0"/>
              <a:t>gridding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2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/>
          <a:stretch/>
        </p:blipFill>
        <p:spPr bwMode="auto">
          <a:xfrm>
            <a:off x="3530032" y="762000"/>
            <a:ext cx="5613968" cy="611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available software for point cloud 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QT </a:t>
            </a:r>
            <a:r>
              <a:rPr lang="en-GB" dirty="0" err="1" smtClean="0"/>
              <a:t>Modeler</a:t>
            </a:r>
            <a:endParaRPr lang="en-GB" dirty="0" smtClean="0"/>
          </a:p>
          <a:p>
            <a:r>
              <a:rPr lang="en-GB" dirty="0" err="1" smtClean="0"/>
              <a:t>Pointtools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err="1" smtClean="0"/>
              <a:t>Terrasolid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MARS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err="1" smtClean="0"/>
              <a:t>Innovmetric</a:t>
            </a:r>
            <a:r>
              <a:rPr lang="en-GB" dirty="0" smtClean="0"/>
              <a:t> </a:t>
            </a:r>
            <a:r>
              <a:rPr lang="en-GB" dirty="0" err="1"/>
              <a:t>Polyworks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err="1" smtClean="0"/>
              <a:t>Fledermaus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err="1" smtClean="0"/>
              <a:t>Lviz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Surfer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Revit</a:t>
            </a:r>
          </a:p>
          <a:p>
            <a:r>
              <a:rPr lang="en-GB" dirty="0" smtClean="0"/>
              <a:t>3DReshaper</a:t>
            </a:r>
          </a:p>
          <a:p>
            <a:r>
              <a:rPr lang="en-GB" dirty="0" err="1" smtClean="0"/>
              <a:t>Pointstream</a:t>
            </a:r>
            <a:endParaRPr lang="en-GB" dirty="0" smtClean="0"/>
          </a:p>
          <a:p>
            <a:r>
              <a:rPr lang="en-GB" dirty="0" smtClean="0"/>
              <a:t>GOM </a:t>
            </a:r>
            <a:r>
              <a:rPr lang="en-GB" dirty="0"/>
              <a:t>inspect	</a:t>
            </a:r>
            <a:endParaRPr lang="en-GB" dirty="0" smtClean="0"/>
          </a:p>
          <a:p>
            <a:r>
              <a:rPr lang="en-GB" dirty="0" smtClean="0"/>
              <a:t>Cloud </a:t>
            </a:r>
            <a:r>
              <a:rPr lang="en-GB" dirty="0"/>
              <a:t>Compare	</a:t>
            </a:r>
            <a:endParaRPr lang="en-GB" dirty="0" smtClean="0"/>
          </a:p>
          <a:p>
            <a:r>
              <a:rPr lang="en-GB" dirty="0" err="1" smtClean="0"/>
              <a:t>Geomagic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err="1" smtClean="0"/>
              <a:t>Meshlab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PCL</a:t>
            </a:r>
            <a:r>
              <a:rPr lang="en-GB" dirty="0">
                <a:solidFill>
                  <a:srgbClr val="FF0000"/>
                </a:solidFill>
              </a:rPr>
              <a:t>	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FF0000"/>
                </a:solidFill>
              </a:rPr>
              <a:t>Matlab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XBIM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 Point Cloud </a:t>
            </a:r>
            <a:r>
              <a:rPr lang="en-GB" dirty="0" smtClean="0"/>
              <a:t>Processing</a:t>
            </a:r>
            <a:br>
              <a:rPr lang="en-GB" dirty="0" smtClean="0"/>
            </a:br>
            <a:r>
              <a:rPr lang="en-GB" dirty="0" smtClean="0"/>
              <a:t>Data acquisition platforms (ITC)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56928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057525" cy="2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26212"/>
            <a:ext cx="3890963" cy="238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42137"/>
            <a:ext cx="3624263" cy="215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733</Words>
  <Application>Microsoft Office PowerPoint</Application>
  <PresentationFormat>On-screen Show (4:3)</PresentationFormat>
  <Paragraphs>126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Point Cloud Processing</vt:lpstr>
      <vt:lpstr>Table of Contents </vt:lpstr>
      <vt:lpstr>Typical Point Cloud Processing Operations</vt:lpstr>
      <vt:lpstr>Typical Point Cloud Processing Operations</vt:lpstr>
      <vt:lpstr>Typical Point Cloud Processing Operations</vt:lpstr>
      <vt:lpstr>Typical Point Cloud Processing Operations</vt:lpstr>
      <vt:lpstr>Typical Point Cloud Processing Operations</vt:lpstr>
      <vt:lpstr>The available software for point cloud processing</vt:lpstr>
      <vt:lpstr>Advanced Point Cloud Processing Data acquisition platforms (ITC)</vt:lpstr>
      <vt:lpstr>Advanced Point Cloud Processing (ITC)</vt:lpstr>
      <vt:lpstr>Advanced Point Cloud Processing (ITC)</vt:lpstr>
      <vt:lpstr>Advanced Point Cloud Processing (ITC)</vt:lpstr>
      <vt:lpstr>Advanced Point Cloud Processing (UCL)</vt:lpstr>
      <vt:lpstr>Advanced Point Cloud Processing (UCL)</vt:lpstr>
      <vt:lpstr>Advanced Point Cloud Processing (UCL)</vt:lpstr>
      <vt:lpstr>Advanced Point Cloud Processing (UCL)</vt:lpstr>
      <vt:lpstr>Advanced Point Cloud Processing (UCL)</vt:lpstr>
      <vt:lpstr>Advanced Point Cloud Processing (UCL)</vt:lpstr>
      <vt:lpstr>Advanced Point Cloud Processing (UCL)</vt:lpstr>
      <vt:lpstr>Advanced Point Cloud Processing (ISPRS)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Cloud Registration</dc:title>
  <dc:creator>uces073</dc:creator>
  <cp:lastModifiedBy>Farid Esmaeili</cp:lastModifiedBy>
  <cp:revision>206</cp:revision>
  <dcterms:created xsi:type="dcterms:W3CDTF">2006-08-16T00:00:00Z</dcterms:created>
  <dcterms:modified xsi:type="dcterms:W3CDTF">2017-05-14T21:36:39Z</dcterms:modified>
</cp:coreProperties>
</file>